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16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43A12-9115-4A8A-A41A-980661D94FE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F0EFD-C9B5-416B-8C8C-C8653CCD2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32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F0EFD-C9B5-416B-8C8C-C8653CCD24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31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F0EFD-C9B5-416B-8C8C-C8653CCD24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31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3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9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70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10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98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9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6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57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23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29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5B45F-C580-41E8-9BDC-1958D2EE234A}" type="datetimeFigureOut">
              <a:rPr lang="en-GB" smtClean="0"/>
              <a:t>13/01/2017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A3D02-ABB5-479A-B27F-A4FB96174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07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g"/><Relationship Id="rId12" Type="http://schemas.openxmlformats.org/officeDocument/2006/relationships/image" Target="../media/image11.jpg"/><Relationship Id="rId13" Type="http://schemas.openxmlformats.org/officeDocument/2006/relationships/image" Target="../media/image12.jpeg"/><Relationship Id="rId14" Type="http://schemas.openxmlformats.org/officeDocument/2006/relationships/image" Target="../media/image13.jpeg"/><Relationship Id="rId15" Type="http://schemas.openxmlformats.org/officeDocument/2006/relationships/image" Target="../media/image14.jpg"/><Relationship Id="rId16" Type="http://schemas.openxmlformats.org/officeDocument/2006/relationships/image" Target="../media/image15.jpeg"/><Relationship Id="rId17" Type="http://schemas.openxmlformats.org/officeDocument/2006/relationships/image" Target="../media/image16.jpg"/><Relationship Id="rId18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eg"/><Relationship Id="rId10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1894" y="602198"/>
            <a:ext cx="8064896" cy="115212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GB" sz="3200" b="1" dirty="0">
                <a:solidFill>
                  <a:srgbClr val="008A3E"/>
                </a:solidFill>
              </a:rPr>
              <a:t>National Guardian</a:t>
            </a:r>
            <a:br>
              <a:rPr lang="en-GB" sz="3200" b="1" dirty="0">
                <a:solidFill>
                  <a:srgbClr val="008A3E"/>
                </a:solidFill>
              </a:rPr>
            </a:br>
            <a:r>
              <a:rPr lang="en-GB" sz="3200" dirty="0">
                <a:solidFill>
                  <a:srgbClr val="008A3E"/>
                </a:solidFill>
              </a:rPr>
              <a:t>Freedom to Speak </a:t>
            </a:r>
            <a:r>
              <a:rPr lang="en-GB" sz="3200" dirty="0" smtClean="0">
                <a:solidFill>
                  <a:srgbClr val="008A3E"/>
                </a:solidFill>
              </a:rPr>
              <a:t>Up</a:t>
            </a:r>
            <a:endParaRPr lang="en-GB" sz="3200" dirty="0">
              <a:solidFill>
                <a:srgbClr val="008A3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342900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What are Freedom to Speak up </a:t>
            </a:r>
            <a:r>
              <a:rPr lang="en-GB" dirty="0" smtClean="0">
                <a:solidFill>
                  <a:schemeClr val="bg1"/>
                </a:solidFill>
              </a:rPr>
              <a:t>Guardians?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CAA5-0FE6-423C-81A7-90076B507BAC}" type="slidenum">
              <a:rPr lang="en-GB" smtClean="0"/>
              <a:t>1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12767" y="1988840"/>
            <a:ext cx="8064896" cy="4248472"/>
          </a:xfrm>
          <a:prstGeom prst="rect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07451" y="2564904"/>
            <a:ext cx="3672408" cy="24003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3600" b="1" dirty="0" smtClean="0">
                <a:solidFill>
                  <a:schemeClr val="bg1"/>
                </a:solidFill>
              </a:rPr>
              <a:t>The </a:t>
            </a:r>
            <a:r>
              <a:rPr lang="en-GB" sz="3600" b="1" smtClean="0">
                <a:solidFill>
                  <a:schemeClr val="bg1"/>
                </a:solidFill>
              </a:rPr>
              <a:t>National Guardian </a:t>
            </a:r>
            <a:r>
              <a:rPr lang="en-GB" sz="3600" b="1" dirty="0" smtClean="0">
                <a:solidFill>
                  <a:schemeClr val="bg1"/>
                </a:solidFill>
              </a:rPr>
              <a:t>Office Session on </a:t>
            </a:r>
            <a:br>
              <a:rPr lang="en-GB" sz="3600" b="1" dirty="0" smtClean="0">
                <a:solidFill>
                  <a:schemeClr val="bg1"/>
                </a:solidFill>
              </a:rPr>
            </a:br>
            <a:r>
              <a:rPr lang="en-GB" sz="3600" b="1" dirty="0" smtClean="0">
                <a:solidFill>
                  <a:schemeClr val="bg1"/>
                </a:solidFill>
              </a:rPr>
              <a:t>Co-Production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07451" y="5589240"/>
            <a:ext cx="4608512" cy="5040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2000" dirty="0" smtClean="0">
                <a:solidFill>
                  <a:schemeClr val="bg1"/>
                </a:solidFill>
              </a:rPr>
              <a:t>January 2017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0" b="20385"/>
          <a:stretch/>
        </p:blipFill>
        <p:spPr>
          <a:xfrm>
            <a:off x="6429964" y="3061889"/>
            <a:ext cx="1077180" cy="1065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1" t="14978" r="5867" b="40955"/>
          <a:stretch/>
        </p:blipFill>
        <p:spPr>
          <a:xfrm>
            <a:off x="6442392" y="1988840"/>
            <a:ext cx="1063071" cy="1065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3" r="16305" b="14739"/>
          <a:stretch/>
        </p:blipFill>
        <p:spPr>
          <a:xfrm>
            <a:off x="6429964" y="4106308"/>
            <a:ext cx="1077180" cy="1063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2" t="20938" r="34323" b="21223"/>
          <a:stretch/>
        </p:blipFill>
        <p:spPr>
          <a:xfrm>
            <a:off x="5369500" y="1988840"/>
            <a:ext cx="1074708" cy="1056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9" t="19006" r="1" b="38888"/>
          <a:stretch/>
        </p:blipFill>
        <p:spPr>
          <a:xfrm>
            <a:off x="7507144" y="4107488"/>
            <a:ext cx="1073782" cy="1073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95" t="18435" r="17017" b="23650"/>
          <a:stretch/>
        </p:blipFill>
        <p:spPr>
          <a:xfrm>
            <a:off x="7507143" y="3061034"/>
            <a:ext cx="1072435" cy="1066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9" t="5907" r="22922" b="34484"/>
          <a:stretch/>
        </p:blipFill>
        <p:spPr>
          <a:xfrm>
            <a:off x="5375318" y="4113075"/>
            <a:ext cx="1063071" cy="1056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5" r="17125"/>
          <a:stretch/>
        </p:blipFill>
        <p:spPr>
          <a:xfrm>
            <a:off x="5340612" y="3045393"/>
            <a:ext cx="1089351" cy="1089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7" t="14846" r="13022" b="8299"/>
          <a:stretch/>
        </p:blipFill>
        <p:spPr>
          <a:xfrm>
            <a:off x="7507144" y="5169379"/>
            <a:ext cx="1069429" cy="106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6" r="18478" b="33551"/>
          <a:stretch/>
        </p:blipFill>
        <p:spPr>
          <a:xfrm>
            <a:off x="7505464" y="1995355"/>
            <a:ext cx="1072114" cy="1065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7" r="28656" b="29560"/>
          <a:stretch/>
        </p:blipFill>
        <p:spPr>
          <a:xfrm>
            <a:off x="6429964" y="5181270"/>
            <a:ext cx="1077180" cy="107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4" t="10851" r="19027" b="-20505"/>
          <a:stretch/>
        </p:blipFill>
        <p:spPr>
          <a:xfrm>
            <a:off x="5364087" y="5200325"/>
            <a:ext cx="1130855" cy="1247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r="16625"/>
          <a:stretch/>
        </p:blipFill>
        <p:spPr>
          <a:xfrm>
            <a:off x="4300243" y="2025949"/>
            <a:ext cx="1035940" cy="1035940"/>
          </a:xfrm>
          <a:prstGeom prst="rect">
            <a:avLst/>
          </a:prstGeom>
          <a:blipFill>
            <a:blip r:embed="rId15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  <a:effectLst>
            <a:softEdge rad="112500"/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8" t="9005" r="16249" b="22461"/>
          <a:stretch/>
        </p:blipFill>
        <p:spPr>
          <a:xfrm>
            <a:off x="4313201" y="4113076"/>
            <a:ext cx="1050887" cy="1066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8" t="5598" r="54003" b="25096"/>
          <a:stretch/>
        </p:blipFill>
        <p:spPr>
          <a:xfrm>
            <a:off x="4274343" y="3049316"/>
            <a:ext cx="1106209" cy="1089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0" r="59575" b="23452"/>
          <a:stretch/>
        </p:blipFill>
        <p:spPr>
          <a:xfrm>
            <a:off x="4313201" y="5181271"/>
            <a:ext cx="1063071" cy="1048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228184" y="908720"/>
            <a:ext cx="181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Paper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1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076" y="1700808"/>
            <a:ext cx="8136904" cy="4608512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2400" b="1" dirty="0" smtClean="0">
                <a:solidFill>
                  <a:schemeClr val="tx1"/>
                </a:solidFill>
              </a:rPr>
              <a:t>Francis Report Principle 15</a:t>
            </a:r>
          </a:p>
          <a:p>
            <a:pPr algn="l"/>
            <a:endParaRPr lang="en-GB" sz="14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The National Guardian should review the handling of concerns raised by NHS workers and/or the treatment of the person or people who spoke up</a:t>
            </a:r>
            <a:br>
              <a:rPr lang="en-GB" sz="2400" dirty="0" smtClean="0">
                <a:solidFill>
                  <a:schemeClr val="tx1"/>
                </a:solidFill>
              </a:rPr>
            </a:b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The review should advise NHS organisations to take appropriate action where they have failed to follow good practice</a:t>
            </a:r>
            <a:br>
              <a:rPr lang="en-GB" sz="2400" dirty="0" smtClean="0">
                <a:solidFill>
                  <a:schemeClr val="tx1"/>
                </a:solidFill>
              </a:rPr>
            </a:b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A</a:t>
            </a:r>
            <a:r>
              <a:rPr lang="en-GB" sz="2400" dirty="0" smtClean="0">
                <a:solidFill>
                  <a:schemeClr val="tx1"/>
                </a:solidFill>
              </a:rPr>
              <a:t>dvise the relevant systems regulator to make a direction to that effect</a:t>
            </a:r>
            <a:br>
              <a:rPr lang="en-GB" sz="2400" dirty="0" smtClean="0">
                <a:solidFill>
                  <a:schemeClr val="tx1"/>
                </a:solidFill>
              </a:rPr>
            </a:b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7544" y="404664"/>
            <a:ext cx="8064896" cy="1152127"/>
            <a:chOff x="467544" y="404664"/>
            <a:chExt cx="8064896" cy="1152127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467544" y="404664"/>
              <a:ext cx="8064896" cy="1152127"/>
            </a:xfrm>
            <a:prstGeom prst="rect">
              <a:avLst/>
            </a:prstGeom>
            <a:solidFill>
              <a:srgbClr val="008A3E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3200" dirty="0" smtClean="0">
                  <a:solidFill>
                    <a:schemeClr val="bg1"/>
                  </a:solidFill>
                </a:rPr>
                <a:t>Case Reviews - Introduction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6012160" y="548680"/>
              <a:ext cx="2520280" cy="86409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2000" b="1" dirty="0" smtClean="0">
                  <a:solidFill>
                    <a:schemeClr val="bg1"/>
                  </a:solidFill>
                </a:rPr>
                <a:t>National Guardian</a:t>
              </a:r>
              <a:br>
                <a:rPr lang="en-GB" sz="2000" b="1" dirty="0" smtClean="0">
                  <a:solidFill>
                    <a:schemeClr val="bg1"/>
                  </a:solidFill>
                </a:rPr>
              </a:br>
              <a:r>
                <a:rPr lang="en-GB" sz="2000" dirty="0" smtClean="0">
                  <a:solidFill>
                    <a:schemeClr val="bg1"/>
                  </a:solidFill>
                </a:rPr>
                <a:t>Freedom to Speak Up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2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9355" y="1772816"/>
            <a:ext cx="8208912" cy="453650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2200" b="1" dirty="0" smtClean="0">
                <a:solidFill>
                  <a:schemeClr val="tx1"/>
                </a:solidFill>
              </a:rPr>
              <a:t/>
            </a:r>
            <a:br>
              <a:rPr lang="en-GB" sz="2200" b="1" dirty="0" smtClean="0">
                <a:solidFill>
                  <a:schemeClr val="tx1"/>
                </a:solidFill>
              </a:rPr>
            </a:br>
            <a:endParaRPr lang="en-GB" sz="22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National Guardian’s Office receives referrals for cases for review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NGO selects cases to review on the basis of suggested criteria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Co-production group to provide advice and guidance on establishing selection criteria</a:t>
            </a:r>
            <a:br>
              <a:rPr lang="en-GB" sz="7200" dirty="0" smtClean="0">
                <a:solidFill>
                  <a:schemeClr val="tx1"/>
                </a:solidFill>
              </a:rPr>
            </a:b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NGO reviews cases on the basis of 20 principles in the Francis report and NHS whistleblowing policy April 2016 and other ideas and suggestions</a:t>
            </a:r>
            <a:br>
              <a:rPr lang="en-GB" sz="7200" dirty="0" smtClean="0">
                <a:solidFill>
                  <a:schemeClr val="tx1"/>
                </a:solidFill>
              </a:rPr>
            </a:b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Case review reports to make recommendations where the need for improvements are identified</a:t>
            </a:r>
            <a:br>
              <a:rPr lang="en-GB" sz="7200" dirty="0" smtClean="0">
                <a:solidFill>
                  <a:schemeClr val="tx1"/>
                </a:solidFill>
              </a:rPr>
            </a:b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Reports are published? and specifically shared with key stakeholders? including person raising original concern</a:t>
            </a:r>
            <a:br>
              <a:rPr lang="en-GB" sz="7200" dirty="0" smtClean="0">
                <a:solidFill>
                  <a:schemeClr val="tx1"/>
                </a:solidFill>
              </a:rPr>
            </a:br>
            <a:endParaRPr lang="en-GB" sz="72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7200" dirty="0" smtClean="0">
                <a:solidFill>
                  <a:schemeClr val="tx1"/>
                </a:solidFill>
              </a:rPr>
              <a:t>Compliance with necessary improvements reviewed by NGO – referral to NHSI, NHSE and CQC where required </a:t>
            </a:r>
            <a:r>
              <a:rPr lang="en-GB" sz="4000" dirty="0" smtClean="0">
                <a:solidFill>
                  <a:schemeClr val="tx1"/>
                </a:solidFill>
              </a:rPr>
              <a:t/>
            </a:r>
            <a:br>
              <a:rPr lang="en-GB" sz="4000" dirty="0" smtClean="0">
                <a:solidFill>
                  <a:schemeClr val="tx1"/>
                </a:solidFill>
              </a:rPr>
            </a:br>
            <a:endParaRPr lang="en-GB" sz="4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1363" y="401704"/>
            <a:ext cx="8064896" cy="1152127"/>
            <a:chOff x="467544" y="404664"/>
            <a:chExt cx="8064896" cy="1152127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467544" y="404664"/>
              <a:ext cx="8064896" cy="1152127"/>
            </a:xfrm>
            <a:prstGeom prst="rect">
              <a:avLst/>
            </a:prstGeom>
            <a:solidFill>
              <a:srgbClr val="008A3E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3200" dirty="0" smtClean="0">
                  <a:solidFill>
                    <a:schemeClr val="bg1"/>
                  </a:solidFill>
                </a:rPr>
                <a:t>Case Reviews – </a:t>
              </a:r>
              <a:r>
                <a:rPr lang="en-GB" sz="3200" dirty="0">
                  <a:solidFill>
                    <a:schemeClr val="bg1"/>
                  </a:solidFill>
                </a:rPr>
                <a:t>T</a:t>
              </a:r>
              <a:r>
                <a:rPr lang="en-GB" sz="3200" dirty="0" smtClean="0">
                  <a:solidFill>
                    <a:schemeClr val="bg1"/>
                  </a:solidFill>
                </a:rPr>
                <a:t>he process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6012160" y="548680"/>
              <a:ext cx="2520280" cy="86409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2000" b="1" dirty="0" smtClean="0">
                  <a:solidFill>
                    <a:schemeClr val="bg1"/>
                  </a:solidFill>
                </a:rPr>
                <a:t>National Guardian</a:t>
              </a:r>
              <a:br>
                <a:rPr lang="en-GB" sz="2000" b="1" dirty="0" smtClean="0">
                  <a:solidFill>
                    <a:schemeClr val="bg1"/>
                  </a:solidFill>
                </a:rPr>
              </a:br>
              <a:r>
                <a:rPr lang="en-GB" sz="2000" dirty="0" smtClean="0">
                  <a:solidFill>
                    <a:schemeClr val="bg1"/>
                  </a:solidFill>
                </a:rPr>
                <a:t>Freedom to Speak Up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54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182" y="1556792"/>
            <a:ext cx="8229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2200" b="1" dirty="0" smtClean="0"/>
          </a:p>
          <a:p>
            <a:pPr marL="0" indent="0">
              <a:buNone/>
            </a:pPr>
            <a:endParaRPr lang="en-GB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61362" y="257688"/>
            <a:ext cx="8287101" cy="1515127"/>
            <a:chOff x="467544" y="404663"/>
            <a:chExt cx="8064896" cy="1515127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467544" y="404663"/>
              <a:ext cx="8064896" cy="1515127"/>
            </a:xfrm>
            <a:prstGeom prst="rect">
              <a:avLst/>
            </a:prstGeom>
            <a:solidFill>
              <a:srgbClr val="008A3E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3200" dirty="0" smtClean="0">
                  <a:solidFill>
                    <a:schemeClr val="bg1"/>
                  </a:solidFill>
                </a:rPr>
                <a:t>Case Reviews: </a:t>
              </a:r>
              <a:br>
                <a:rPr lang="en-GB" sz="3200" dirty="0" smtClean="0">
                  <a:solidFill>
                    <a:schemeClr val="bg1"/>
                  </a:solidFill>
                </a:rPr>
              </a:br>
              <a:r>
                <a:rPr lang="en-GB" sz="3200" dirty="0" smtClean="0">
                  <a:solidFill>
                    <a:schemeClr val="bg1"/>
                  </a:solidFill>
                </a:rPr>
                <a:t>Your advice and guidance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012160" y="548680"/>
              <a:ext cx="2520280" cy="86409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80000"/>
                </a:lnSpc>
              </a:pPr>
              <a:r>
                <a:rPr lang="en-GB" sz="2000" b="1" dirty="0" smtClean="0">
                  <a:solidFill>
                    <a:schemeClr val="bg1"/>
                  </a:solidFill>
                </a:rPr>
                <a:t>National Guardian</a:t>
              </a:r>
              <a:br>
                <a:rPr lang="en-GB" sz="2000" b="1" dirty="0" smtClean="0">
                  <a:solidFill>
                    <a:schemeClr val="bg1"/>
                  </a:solidFill>
                </a:rPr>
              </a:br>
              <a:r>
                <a:rPr lang="en-GB" sz="2000" dirty="0" smtClean="0">
                  <a:solidFill>
                    <a:schemeClr val="bg1"/>
                  </a:solidFill>
                </a:rPr>
                <a:t>Freedom to Speak Up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9552" y="1988840"/>
            <a:ext cx="82089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Please give us your advice and guidance on the following: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The criteria to select cases for review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</a:t>
            </a:r>
            <a:r>
              <a:rPr lang="en-GB" sz="2400" dirty="0" smtClean="0"/>
              <a:t>hat the greatest challenges of reviewing cases will be and how to meet those challenges</a:t>
            </a:r>
            <a:br>
              <a:rPr lang="en-GB" sz="2400" dirty="0" smtClean="0"/>
            </a:b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Deadline for receipt of comments = 20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February 2017</a:t>
            </a:r>
            <a:br>
              <a:rPr lang="en-GB" sz="2400" dirty="0" smtClean="0"/>
            </a:b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090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102</Words>
  <Application>Microsoft Macintosh PowerPoint</Application>
  <PresentationFormat>On-screen Show (4:3)</PresentationFormat>
  <Paragraphs>36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National Guardian Freedom to Speak Up</vt:lpstr>
      <vt:lpstr>PowerPoint Presentation</vt:lpstr>
      <vt:lpstr>PowerPoint Presentation</vt:lpstr>
      <vt:lpstr>PowerPoint Presentation</vt:lpstr>
    </vt:vector>
  </TitlesOfParts>
  <Company>IMS3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Pook</dc:creator>
  <cp:lastModifiedBy>Minh Alexander</cp:lastModifiedBy>
  <cp:revision>20</cp:revision>
  <dcterms:created xsi:type="dcterms:W3CDTF">2017-01-04T15:30:25Z</dcterms:created>
  <dcterms:modified xsi:type="dcterms:W3CDTF">2017-01-13T16:09:54Z</dcterms:modified>
</cp:coreProperties>
</file>